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302" r:id="rId4"/>
    <p:sldId id="298" r:id="rId5"/>
    <p:sldId id="299" r:id="rId6"/>
    <p:sldId id="285" r:id="rId7"/>
    <p:sldId id="286" r:id="rId8"/>
    <p:sldId id="280" r:id="rId9"/>
    <p:sldId id="281" r:id="rId10"/>
    <p:sldId id="282" r:id="rId11"/>
    <p:sldId id="283" r:id="rId12"/>
    <p:sldId id="284" r:id="rId13"/>
    <p:sldId id="263" r:id="rId14"/>
    <p:sldId id="288" r:id="rId15"/>
    <p:sldId id="289" r:id="rId16"/>
    <p:sldId id="291" r:id="rId17"/>
    <p:sldId id="290" r:id="rId18"/>
    <p:sldId id="306" r:id="rId19"/>
    <p:sldId id="307" r:id="rId20"/>
    <p:sldId id="308" r:id="rId21"/>
    <p:sldId id="295" r:id="rId22"/>
    <p:sldId id="301" r:id="rId23"/>
    <p:sldId id="309" r:id="rId24"/>
    <p:sldId id="310" r:id="rId25"/>
    <p:sldId id="312" r:id="rId26"/>
    <p:sldId id="313" r:id="rId27"/>
    <p:sldId id="314" r:id="rId28"/>
    <p:sldId id="315" r:id="rId29"/>
    <p:sldId id="334" r:id="rId30"/>
    <p:sldId id="319" r:id="rId31"/>
    <p:sldId id="320" r:id="rId32"/>
    <p:sldId id="337" r:id="rId33"/>
    <p:sldId id="322" r:id="rId34"/>
    <p:sldId id="323" r:id="rId35"/>
    <p:sldId id="324" r:id="rId36"/>
    <p:sldId id="325" r:id="rId37"/>
    <p:sldId id="328" r:id="rId38"/>
    <p:sldId id="329" r:id="rId39"/>
    <p:sldId id="318" r:id="rId40"/>
    <p:sldId id="335" r:id="rId41"/>
    <p:sldId id="336" r:id="rId42"/>
    <p:sldId id="331" r:id="rId43"/>
    <p:sldId id="332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15C89D-8F5A-4A8B-880A-9E79A45689FC}" type="doc">
      <dgm:prSet loTypeId="urn:microsoft.com/office/officeart/2005/8/layout/orgChart1" loCatId="hierarchy" qsTypeId="urn:microsoft.com/office/officeart/2005/8/quickstyle/simple1#2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0100121-C3E9-47C2-AAD4-759B4B0B2338}">
      <dgm:prSet phldrT="[Текст]" custT="1"/>
      <dgm:spPr>
        <a:ln>
          <a:solidFill>
            <a:srgbClr val="FFFF00"/>
          </a:solidFill>
        </a:ln>
      </dgm:spPr>
      <dgm:t>
        <a:bodyPr/>
        <a:lstStyle/>
        <a:p>
          <a:r>
            <a: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Устойчивое развитие</a:t>
          </a:r>
          <a:endParaRPr lang="ru-RU" sz="28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DA50583-27C5-40C0-B428-8B556F448B4F}" type="parTrans" cxnId="{E0ECCA60-B149-46EF-8472-8BE214A87B28}">
      <dgm:prSet/>
      <dgm:spPr/>
      <dgm:t>
        <a:bodyPr/>
        <a:lstStyle/>
        <a:p>
          <a:endParaRPr lang="ru-RU"/>
        </a:p>
      </dgm:t>
    </dgm:pt>
    <dgm:pt modelId="{E4C5B8CC-EA79-4ECC-82D7-FCBF65BED710}" type="sibTrans" cxnId="{E0ECCA60-B149-46EF-8472-8BE214A87B28}">
      <dgm:prSet/>
      <dgm:spPr/>
      <dgm:t>
        <a:bodyPr/>
        <a:lstStyle/>
        <a:p>
          <a:endParaRPr lang="ru-RU"/>
        </a:p>
      </dgm:t>
    </dgm:pt>
    <dgm:pt modelId="{2BF2F609-4BF9-457B-B61D-A69E21BD4503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Сильная устойчивость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F20232D-6739-4F6C-A7B4-1645C70FC185}" type="parTrans" cxnId="{2C9D3E22-A076-4BCC-9CB4-E1FC20741B8F}">
      <dgm:prSet/>
      <dgm:spPr/>
      <dgm:t>
        <a:bodyPr/>
        <a:lstStyle/>
        <a:p>
          <a:endParaRPr lang="ru-RU"/>
        </a:p>
      </dgm:t>
    </dgm:pt>
    <dgm:pt modelId="{7AD70DB7-3E79-4545-9D0C-592E3FD308D7}" type="sibTrans" cxnId="{2C9D3E22-A076-4BCC-9CB4-E1FC20741B8F}">
      <dgm:prSet/>
      <dgm:spPr/>
      <dgm:t>
        <a:bodyPr/>
        <a:lstStyle/>
        <a:p>
          <a:endParaRPr lang="ru-RU"/>
        </a:p>
      </dgm:t>
    </dgm:pt>
    <dgm:pt modelId="{8F580ED5-A938-4DAA-849F-D2A75ECD7FAA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Слабая устойчивость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5BCB6DC-F07F-47E6-B757-1C72351B9E6E}" type="parTrans" cxnId="{CA23187E-CA98-4CCF-8EE5-9FB977D34D19}">
      <dgm:prSet/>
      <dgm:spPr/>
      <dgm:t>
        <a:bodyPr/>
        <a:lstStyle/>
        <a:p>
          <a:endParaRPr lang="ru-RU"/>
        </a:p>
      </dgm:t>
    </dgm:pt>
    <dgm:pt modelId="{FEE639B5-87B0-4659-B7DB-144A7FBDBC2C}" type="sibTrans" cxnId="{CA23187E-CA98-4CCF-8EE5-9FB977D34D19}">
      <dgm:prSet/>
      <dgm:spPr/>
      <dgm:t>
        <a:bodyPr/>
        <a:lstStyle/>
        <a:p>
          <a:endParaRPr lang="ru-RU"/>
        </a:p>
      </dgm:t>
    </dgm:pt>
    <dgm:pt modelId="{4BD454FF-8F6A-4B0D-ABC2-4E9E3EA87433}" type="pres">
      <dgm:prSet presAssocID="{3515C89D-8F5A-4A8B-880A-9E79A45689F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7CBAA57-1561-44CD-9B4C-6CE5C70B74E9}" type="pres">
      <dgm:prSet presAssocID="{40100121-C3E9-47C2-AAD4-759B4B0B2338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8E19E5C-1700-421D-A5B9-E56C67A9E515}" type="pres">
      <dgm:prSet presAssocID="{40100121-C3E9-47C2-AAD4-759B4B0B2338}" presName="rootComposite1" presStyleCnt="0"/>
      <dgm:spPr/>
      <dgm:t>
        <a:bodyPr/>
        <a:lstStyle/>
        <a:p>
          <a:endParaRPr lang="ru-RU"/>
        </a:p>
      </dgm:t>
    </dgm:pt>
    <dgm:pt modelId="{D46C9B43-4302-4098-B590-2FB11DA3749B}" type="pres">
      <dgm:prSet presAssocID="{40100121-C3E9-47C2-AAD4-759B4B0B2338}" presName="rootText1" presStyleLbl="node0" presStyleIdx="0" presStyleCnt="1" custScaleX="1768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5E7350-E1C2-498B-9A52-CCA59F0E4876}" type="pres">
      <dgm:prSet presAssocID="{40100121-C3E9-47C2-AAD4-759B4B0B233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BCAFBBF-5E83-4125-B6AD-FDBA51A9BB8E}" type="pres">
      <dgm:prSet presAssocID="{40100121-C3E9-47C2-AAD4-759B4B0B2338}" presName="hierChild2" presStyleCnt="0"/>
      <dgm:spPr/>
      <dgm:t>
        <a:bodyPr/>
        <a:lstStyle/>
        <a:p>
          <a:endParaRPr lang="ru-RU"/>
        </a:p>
      </dgm:t>
    </dgm:pt>
    <dgm:pt modelId="{6425F5E5-C73E-4032-9050-629D63934DAB}" type="pres">
      <dgm:prSet presAssocID="{EF20232D-6739-4F6C-A7B4-1645C70FC185}" presName="Name37" presStyleLbl="parChTrans1D2" presStyleIdx="0" presStyleCnt="2"/>
      <dgm:spPr/>
      <dgm:t>
        <a:bodyPr/>
        <a:lstStyle/>
        <a:p>
          <a:endParaRPr lang="ru-RU"/>
        </a:p>
      </dgm:t>
    </dgm:pt>
    <dgm:pt modelId="{C298843C-AF85-4022-8B60-98C445B44B36}" type="pres">
      <dgm:prSet presAssocID="{2BF2F609-4BF9-457B-B61D-A69E21BD450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231833B-459C-4EE1-9946-3F641CF23CDE}" type="pres">
      <dgm:prSet presAssocID="{2BF2F609-4BF9-457B-B61D-A69E21BD4503}" presName="rootComposite" presStyleCnt="0"/>
      <dgm:spPr/>
      <dgm:t>
        <a:bodyPr/>
        <a:lstStyle/>
        <a:p>
          <a:endParaRPr lang="ru-RU"/>
        </a:p>
      </dgm:t>
    </dgm:pt>
    <dgm:pt modelId="{420EE076-966F-4884-9555-5FA92A7D523E}" type="pres">
      <dgm:prSet presAssocID="{2BF2F609-4BF9-457B-B61D-A69E21BD4503}" presName="rootText" presStyleLbl="node2" presStyleIdx="0" presStyleCnt="2" custScaleX="1904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D9DEAD-EB9B-4A38-A6AC-9E550104E09E}" type="pres">
      <dgm:prSet presAssocID="{2BF2F609-4BF9-457B-B61D-A69E21BD4503}" presName="rootConnector" presStyleLbl="node2" presStyleIdx="0" presStyleCnt="2"/>
      <dgm:spPr/>
      <dgm:t>
        <a:bodyPr/>
        <a:lstStyle/>
        <a:p>
          <a:endParaRPr lang="ru-RU"/>
        </a:p>
      </dgm:t>
    </dgm:pt>
    <dgm:pt modelId="{699BB544-9BDD-4C78-A47C-512F8B23A5EB}" type="pres">
      <dgm:prSet presAssocID="{2BF2F609-4BF9-457B-B61D-A69E21BD4503}" presName="hierChild4" presStyleCnt="0"/>
      <dgm:spPr/>
      <dgm:t>
        <a:bodyPr/>
        <a:lstStyle/>
        <a:p>
          <a:endParaRPr lang="ru-RU"/>
        </a:p>
      </dgm:t>
    </dgm:pt>
    <dgm:pt modelId="{5F49F0C4-6EA9-46CA-823D-1D217A7D8DE7}" type="pres">
      <dgm:prSet presAssocID="{2BF2F609-4BF9-457B-B61D-A69E21BD4503}" presName="hierChild5" presStyleCnt="0"/>
      <dgm:spPr/>
      <dgm:t>
        <a:bodyPr/>
        <a:lstStyle/>
        <a:p>
          <a:endParaRPr lang="ru-RU"/>
        </a:p>
      </dgm:t>
    </dgm:pt>
    <dgm:pt modelId="{D6D348B3-E693-4C0B-85B5-E8D2540268CB}" type="pres">
      <dgm:prSet presAssocID="{D5BCB6DC-F07F-47E6-B757-1C72351B9E6E}" presName="Name37" presStyleLbl="parChTrans1D2" presStyleIdx="1" presStyleCnt="2"/>
      <dgm:spPr/>
      <dgm:t>
        <a:bodyPr/>
        <a:lstStyle/>
        <a:p>
          <a:endParaRPr lang="ru-RU"/>
        </a:p>
      </dgm:t>
    </dgm:pt>
    <dgm:pt modelId="{7F5E34DC-758A-415E-9497-DFB02863B8FB}" type="pres">
      <dgm:prSet presAssocID="{8F580ED5-A938-4DAA-849F-D2A75ECD7FAA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83C8980-46B3-4372-A5FC-98DEE81D74A9}" type="pres">
      <dgm:prSet presAssocID="{8F580ED5-A938-4DAA-849F-D2A75ECD7FAA}" presName="rootComposite" presStyleCnt="0"/>
      <dgm:spPr/>
      <dgm:t>
        <a:bodyPr/>
        <a:lstStyle/>
        <a:p>
          <a:endParaRPr lang="ru-RU"/>
        </a:p>
      </dgm:t>
    </dgm:pt>
    <dgm:pt modelId="{0AEABEB3-A054-49F3-BE97-79FF6B74D00B}" type="pres">
      <dgm:prSet presAssocID="{8F580ED5-A938-4DAA-849F-D2A75ECD7FAA}" presName="rootText" presStyleLbl="node2" presStyleIdx="1" presStyleCnt="2" custScaleX="1912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AABB33-09E0-49B0-9D2C-E4BA7C24BD25}" type="pres">
      <dgm:prSet presAssocID="{8F580ED5-A938-4DAA-849F-D2A75ECD7FAA}" presName="rootConnector" presStyleLbl="node2" presStyleIdx="1" presStyleCnt="2"/>
      <dgm:spPr/>
      <dgm:t>
        <a:bodyPr/>
        <a:lstStyle/>
        <a:p>
          <a:endParaRPr lang="ru-RU"/>
        </a:p>
      </dgm:t>
    </dgm:pt>
    <dgm:pt modelId="{5872440D-DBB0-4FB7-B519-6957E19DCB37}" type="pres">
      <dgm:prSet presAssocID="{8F580ED5-A938-4DAA-849F-D2A75ECD7FAA}" presName="hierChild4" presStyleCnt="0"/>
      <dgm:spPr/>
      <dgm:t>
        <a:bodyPr/>
        <a:lstStyle/>
        <a:p>
          <a:endParaRPr lang="ru-RU"/>
        </a:p>
      </dgm:t>
    </dgm:pt>
    <dgm:pt modelId="{68151C3C-E555-4EAC-B11B-E39237FAD249}" type="pres">
      <dgm:prSet presAssocID="{8F580ED5-A938-4DAA-849F-D2A75ECD7FAA}" presName="hierChild5" presStyleCnt="0"/>
      <dgm:spPr/>
      <dgm:t>
        <a:bodyPr/>
        <a:lstStyle/>
        <a:p>
          <a:endParaRPr lang="ru-RU"/>
        </a:p>
      </dgm:t>
    </dgm:pt>
    <dgm:pt modelId="{34841A88-74B0-4728-B83B-E27C02EEF322}" type="pres">
      <dgm:prSet presAssocID="{40100121-C3E9-47C2-AAD4-759B4B0B2338}" presName="hierChild3" presStyleCnt="0"/>
      <dgm:spPr/>
      <dgm:t>
        <a:bodyPr/>
        <a:lstStyle/>
        <a:p>
          <a:endParaRPr lang="ru-RU"/>
        </a:p>
      </dgm:t>
    </dgm:pt>
  </dgm:ptLst>
  <dgm:cxnLst>
    <dgm:cxn modelId="{DA102377-FEFD-4E35-B3BB-A8D00B72B9D4}" type="presOf" srcId="{EF20232D-6739-4F6C-A7B4-1645C70FC185}" destId="{6425F5E5-C73E-4032-9050-629D63934DAB}" srcOrd="0" destOrd="0" presId="urn:microsoft.com/office/officeart/2005/8/layout/orgChart1"/>
    <dgm:cxn modelId="{E0ECCA60-B149-46EF-8472-8BE214A87B28}" srcId="{3515C89D-8F5A-4A8B-880A-9E79A45689FC}" destId="{40100121-C3E9-47C2-AAD4-759B4B0B2338}" srcOrd="0" destOrd="0" parTransId="{4DA50583-27C5-40C0-B428-8B556F448B4F}" sibTransId="{E4C5B8CC-EA79-4ECC-82D7-FCBF65BED710}"/>
    <dgm:cxn modelId="{7536F86A-0056-43ED-BABE-97A9961A7EF9}" type="presOf" srcId="{8F580ED5-A938-4DAA-849F-D2A75ECD7FAA}" destId="{47AABB33-09E0-49B0-9D2C-E4BA7C24BD25}" srcOrd="1" destOrd="0" presId="urn:microsoft.com/office/officeart/2005/8/layout/orgChart1"/>
    <dgm:cxn modelId="{8C00D258-78C0-46E6-9356-970625CA2BFF}" type="presOf" srcId="{40100121-C3E9-47C2-AAD4-759B4B0B2338}" destId="{DE5E7350-E1C2-498B-9A52-CCA59F0E4876}" srcOrd="1" destOrd="0" presId="urn:microsoft.com/office/officeart/2005/8/layout/orgChart1"/>
    <dgm:cxn modelId="{2C9D3E22-A076-4BCC-9CB4-E1FC20741B8F}" srcId="{40100121-C3E9-47C2-AAD4-759B4B0B2338}" destId="{2BF2F609-4BF9-457B-B61D-A69E21BD4503}" srcOrd="0" destOrd="0" parTransId="{EF20232D-6739-4F6C-A7B4-1645C70FC185}" sibTransId="{7AD70DB7-3E79-4545-9D0C-592E3FD308D7}"/>
    <dgm:cxn modelId="{7B518C33-36CA-473E-B3F3-3533EF27EDA1}" type="presOf" srcId="{3515C89D-8F5A-4A8B-880A-9E79A45689FC}" destId="{4BD454FF-8F6A-4B0D-ABC2-4E9E3EA87433}" srcOrd="0" destOrd="0" presId="urn:microsoft.com/office/officeart/2005/8/layout/orgChart1"/>
    <dgm:cxn modelId="{2754B93C-F157-4873-9156-1EEF779BC29D}" type="presOf" srcId="{2BF2F609-4BF9-457B-B61D-A69E21BD4503}" destId="{E0D9DEAD-EB9B-4A38-A6AC-9E550104E09E}" srcOrd="1" destOrd="0" presId="urn:microsoft.com/office/officeart/2005/8/layout/orgChart1"/>
    <dgm:cxn modelId="{CA23187E-CA98-4CCF-8EE5-9FB977D34D19}" srcId="{40100121-C3E9-47C2-AAD4-759B4B0B2338}" destId="{8F580ED5-A938-4DAA-849F-D2A75ECD7FAA}" srcOrd="1" destOrd="0" parTransId="{D5BCB6DC-F07F-47E6-B757-1C72351B9E6E}" sibTransId="{FEE639B5-87B0-4659-B7DB-144A7FBDBC2C}"/>
    <dgm:cxn modelId="{EE816E02-DE8A-4ED7-B7F7-4BE9D8CAD72C}" type="presOf" srcId="{40100121-C3E9-47C2-AAD4-759B4B0B2338}" destId="{D46C9B43-4302-4098-B590-2FB11DA3749B}" srcOrd="0" destOrd="0" presId="urn:microsoft.com/office/officeart/2005/8/layout/orgChart1"/>
    <dgm:cxn modelId="{575D37FE-D24C-4B8E-8651-591F8F417AC7}" type="presOf" srcId="{2BF2F609-4BF9-457B-B61D-A69E21BD4503}" destId="{420EE076-966F-4884-9555-5FA92A7D523E}" srcOrd="0" destOrd="0" presId="urn:microsoft.com/office/officeart/2005/8/layout/orgChart1"/>
    <dgm:cxn modelId="{39E898AA-ABBF-4FB7-9306-8782C9E60E5F}" type="presOf" srcId="{D5BCB6DC-F07F-47E6-B757-1C72351B9E6E}" destId="{D6D348B3-E693-4C0B-85B5-E8D2540268CB}" srcOrd="0" destOrd="0" presId="urn:microsoft.com/office/officeart/2005/8/layout/orgChart1"/>
    <dgm:cxn modelId="{714621D7-31DF-437C-B248-08B854F236B1}" type="presOf" srcId="{8F580ED5-A938-4DAA-849F-D2A75ECD7FAA}" destId="{0AEABEB3-A054-49F3-BE97-79FF6B74D00B}" srcOrd="0" destOrd="0" presId="urn:microsoft.com/office/officeart/2005/8/layout/orgChart1"/>
    <dgm:cxn modelId="{2654A0D0-62A3-4CEF-994F-D9EB2A2EA4D0}" type="presParOf" srcId="{4BD454FF-8F6A-4B0D-ABC2-4E9E3EA87433}" destId="{C7CBAA57-1561-44CD-9B4C-6CE5C70B74E9}" srcOrd="0" destOrd="0" presId="urn:microsoft.com/office/officeart/2005/8/layout/orgChart1"/>
    <dgm:cxn modelId="{9DE1A958-9094-46A5-91B9-D4626BE42DFB}" type="presParOf" srcId="{C7CBAA57-1561-44CD-9B4C-6CE5C70B74E9}" destId="{F8E19E5C-1700-421D-A5B9-E56C67A9E515}" srcOrd="0" destOrd="0" presId="urn:microsoft.com/office/officeart/2005/8/layout/orgChart1"/>
    <dgm:cxn modelId="{DED2D2D0-E8DD-4555-A0A4-8556F28485C5}" type="presParOf" srcId="{F8E19E5C-1700-421D-A5B9-E56C67A9E515}" destId="{D46C9B43-4302-4098-B590-2FB11DA3749B}" srcOrd="0" destOrd="0" presId="urn:microsoft.com/office/officeart/2005/8/layout/orgChart1"/>
    <dgm:cxn modelId="{80E5DE1A-1D14-4939-B5FA-F4A67AD23130}" type="presParOf" srcId="{F8E19E5C-1700-421D-A5B9-E56C67A9E515}" destId="{DE5E7350-E1C2-498B-9A52-CCA59F0E4876}" srcOrd="1" destOrd="0" presId="urn:microsoft.com/office/officeart/2005/8/layout/orgChart1"/>
    <dgm:cxn modelId="{A6CEFC6A-E490-496F-9025-35DDD755970F}" type="presParOf" srcId="{C7CBAA57-1561-44CD-9B4C-6CE5C70B74E9}" destId="{5BCAFBBF-5E83-4125-B6AD-FDBA51A9BB8E}" srcOrd="1" destOrd="0" presId="urn:microsoft.com/office/officeart/2005/8/layout/orgChart1"/>
    <dgm:cxn modelId="{9638F8C1-4389-4DE6-BE25-A40186B4959C}" type="presParOf" srcId="{5BCAFBBF-5E83-4125-B6AD-FDBA51A9BB8E}" destId="{6425F5E5-C73E-4032-9050-629D63934DAB}" srcOrd="0" destOrd="0" presId="urn:microsoft.com/office/officeart/2005/8/layout/orgChart1"/>
    <dgm:cxn modelId="{4A5830A9-66BD-4A91-BCFD-09C6A72DAC5B}" type="presParOf" srcId="{5BCAFBBF-5E83-4125-B6AD-FDBA51A9BB8E}" destId="{C298843C-AF85-4022-8B60-98C445B44B36}" srcOrd="1" destOrd="0" presId="urn:microsoft.com/office/officeart/2005/8/layout/orgChart1"/>
    <dgm:cxn modelId="{C5E54A86-8C2F-4597-AD5C-4FE2DF5249C1}" type="presParOf" srcId="{C298843C-AF85-4022-8B60-98C445B44B36}" destId="{6231833B-459C-4EE1-9946-3F641CF23CDE}" srcOrd="0" destOrd="0" presId="urn:microsoft.com/office/officeart/2005/8/layout/orgChart1"/>
    <dgm:cxn modelId="{3EACD9F7-69B8-4407-8350-6D551A3984CC}" type="presParOf" srcId="{6231833B-459C-4EE1-9946-3F641CF23CDE}" destId="{420EE076-966F-4884-9555-5FA92A7D523E}" srcOrd="0" destOrd="0" presId="urn:microsoft.com/office/officeart/2005/8/layout/orgChart1"/>
    <dgm:cxn modelId="{4795D8D9-4BE7-43E0-9D65-F786720644A5}" type="presParOf" srcId="{6231833B-459C-4EE1-9946-3F641CF23CDE}" destId="{E0D9DEAD-EB9B-4A38-A6AC-9E550104E09E}" srcOrd="1" destOrd="0" presId="urn:microsoft.com/office/officeart/2005/8/layout/orgChart1"/>
    <dgm:cxn modelId="{4ECEED25-33E9-484A-8ABC-E18FDE5C87A7}" type="presParOf" srcId="{C298843C-AF85-4022-8B60-98C445B44B36}" destId="{699BB544-9BDD-4C78-A47C-512F8B23A5EB}" srcOrd="1" destOrd="0" presId="urn:microsoft.com/office/officeart/2005/8/layout/orgChart1"/>
    <dgm:cxn modelId="{A0B6F4A3-19E9-470B-895E-9E7D017315D8}" type="presParOf" srcId="{C298843C-AF85-4022-8B60-98C445B44B36}" destId="{5F49F0C4-6EA9-46CA-823D-1D217A7D8DE7}" srcOrd="2" destOrd="0" presId="urn:microsoft.com/office/officeart/2005/8/layout/orgChart1"/>
    <dgm:cxn modelId="{FBC09DF5-3EAA-4E92-BA23-29BF2B80DDA8}" type="presParOf" srcId="{5BCAFBBF-5E83-4125-B6AD-FDBA51A9BB8E}" destId="{D6D348B3-E693-4C0B-85B5-E8D2540268CB}" srcOrd="2" destOrd="0" presId="urn:microsoft.com/office/officeart/2005/8/layout/orgChart1"/>
    <dgm:cxn modelId="{771654AA-F96F-43F0-87F8-BFD36C0DB720}" type="presParOf" srcId="{5BCAFBBF-5E83-4125-B6AD-FDBA51A9BB8E}" destId="{7F5E34DC-758A-415E-9497-DFB02863B8FB}" srcOrd="3" destOrd="0" presId="urn:microsoft.com/office/officeart/2005/8/layout/orgChart1"/>
    <dgm:cxn modelId="{4FC4F547-0F5D-4C49-950C-DE99972032A6}" type="presParOf" srcId="{7F5E34DC-758A-415E-9497-DFB02863B8FB}" destId="{F83C8980-46B3-4372-A5FC-98DEE81D74A9}" srcOrd="0" destOrd="0" presId="urn:microsoft.com/office/officeart/2005/8/layout/orgChart1"/>
    <dgm:cxn modelId="{255D202F-4E96-4FC3-AD2A-47A6E60A62EA}" type="presParOf" srcId="{F83C8980-46B3-4372-A5FC-98DEE81D74A9}" destId="{0AEABEB3-A054-49F3-BE97-79FF6B74D00B}" srcOrd="0" destOrd="0" presId="urn:microsoft.com/office/officeart/2005/8/layout/orgChart1"/>
    <dgm:cxn modelId="{7A6FF2CD-1E83-483C-9342-9D7CAC6A1985}" type="presParOf" srcId="{F83C8980-46B3-4372-A5FC-98DEE81D74A9}" destId="{47AABB33-09E0-49B0-9D2C-E4BA7C24BD25}" srcOrd="1" destOrd="0" presId="urn:microsoft.com/office/officeart/2005/8/layout/orgChart1"/>
    <dgm:cxn modelId="{CA2E97BC-0958-4B16-96E6-7B89932E28DF}" type="presParOf" srcId="{7F5E34DC-758A-415E-9497-DFB02863B8FB}" destId="{5872440D-DBB0-4FB7-B519-6957E19DCB37}" srcOrd="1" destOrd="0" presId="urn:microsoft.com/office/officeart/2005/8/layout/orgChart1"/>
    <dgm:cxn modelId="{69E93A6A-15C7-4415-AE48-0EEFBA3C0F1F}" type="presParOf" srcId="{7F5E34DC-758A-415E-9497-DFB02863B8FB}" destId="{68151C3C-E555-4EAC-B11B-E39237FAD249}" srcOrd="2" destOrd="0" presId="urn:microsoft.com/office/officeart/2005/8/layout/orgChart1"/>
    <dgm:cxn modelId="{385C4629-0B02-4E5D-BC48-2D42526058ED}" type="presParOf" srcId="{C7CBAA57-1561-44CD-9B4C-6CE5C70B74E9}" destId="{34841A88-74B0-4728-B83B-E27C02EEF32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D348B3-E693-4C0B-85B5-E8D2540268CB}">
      <dsp:nvSpPr>
        <dsp:cNvPr id="0" name=""/>
        <dsp:cNvSpPr/>
      </dsp:nvSpPr>
      <dsp:spPr>
        <a:xfrm>
          <a:off x="4179123" y="797306"/>
          <a:ext cx="1685692" cy="3347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391"/>
              </a:lnTo>
              <a:lnTo>
                <a:pt x="1685692" y="167391"/>
              </a:lnTo>
              <a:lnTo>
                <a:pt x="1685692" y="33478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25F5E5-C73E-4032-9050-629D63934DAB}">
      <dsp:nvSpPr>
        <dsp:cNvPr id="0" name=""/>
        <dsp:cNvSpPr/>
      </dsp:nvSpPr>
      <dsp:spPr>
        <a:xfrm>
          <a:off x="2486878" y="797306"/>
          <a:ext cx="1692244" cy="334783"/>
        </a:xfrm>
        <a:custGeom>
          <a:avLst/>
          <a:gdLst/>
          <a:ahLst/>
          <a:cxnLst/>
          <a:rect l="0" t="0" r="0" b="0"/>
          <a:pathLst>
            <a:path>
              <a:moveTo>
                <a:pt x="1692244" y="0"/>
              </a:moveTo>
              <a:lnTo>
                <a:pt x="1692244" y="167391"/>
              </a:lnTo>
              <a:lnTo>
                <a:pt x="0" y="167391"/>
              </a:lnTo>
              <a:lnTo>
                <a:pt x="0" y="33478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6C9B43-4302-4098-B590-2FB11DA3749B}">
      <dsp:nvSpPr>
        <dsp:cNvPr id="0" name=""/>
        <dsp:cNvSpPr/>
      </dsp:nvSpPr>
      <dsp:spPr>
        <a:xfrm>
          <a:off x="2769507" y="201"/>
          <a:ext cx="2819230" cy="79710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Устойчивое развитие</a:t>
          </a:r>
          <a:endParaRPr lang="ru-RU" sz="28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69507" y="201"/>
        <a:ext cx="2819230" cy="797104"/>
      </dsp:txXfrm>
    </dsp:sp>
    <dsp:sp modelId="{420EE076-966F-4884-9555-5FA92A7D523E}">
      <dsp:nvSpPr>
        <dsp:cNvPr id="0" name=""/>
        <dsp:cNvSpPr/>
      </dsp:nvSpPr>
      <dsp:spPr>
        <a:xfrm>
          <a:off x="968577" y="1132089"/>
          <a:ext cx="3036601" cy="79710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Сильная устойчивость</a:t>
          </a:r>
          <a:endParaRPr lang="ru-RU" sz="2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68577" y="1132089"/>
        <a:ext cx="3036601" cy="797104"/>
      </dsp:txXfrm>
    </dsp:sp>
    <dsp:sp modelId="{0AEABEB3-A054-49F3-BE97-79FF6B74D00B}">
      <dsp:nvSpPr>
        <dsp:cNvPr id="0" name=""/>
        <dsp:cNvSpPr/>
      </dsp:nvSpPr>
      <dsp:spPr>
        <a:xfrm>
          <a:off x="4339962" y="1132089"/>
          <a:ext cx="3049705" cy="79710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Слабая устойчивость</a:t>
          </a:r>
          <a:endParaRPr lang="ru-RU" sz="2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39962" y="1132089"/>
        <a:ext cx="3049705" cy="797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39825-05D6-4DFE-9A21-2E952AE1EF3D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B3C07-1391-44D0-B51C-9AF64C758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53718-66B0-45FC-9CE7-3292715943F2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60EA2-CD92-4A62-83B0-B2089025F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FF4B2-2542-44CA-828F-6B36CD725083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378CF-6DAD-4FEC-9F08-149629C97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132388" y="1946275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Rectangle 105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Эколого-экономические модели</a:t>
            </a:r>
          </a:p>
        </p:txBody>
      </p:sp>
      <p:sp>
        <p:nvSpPr>
          <p:cNvPr id="7" name="Rectangle 10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D6871-E9C7-4AA1-8862-11E90C52A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546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5DA0A97-08EC-4E3D-9AD7-D75447EBA8CC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31ECDE0-1F6B-45A0-931F-9B5A2EB3B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0F76F-80F2-462B-A423-639A16A89465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9F07-AF30-4AA6-99D6-983C55FB3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3819E-BA1D-4DB4-8045-D2BBFAF49E39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ADC06-AFC1-4951-91CC-3F2798517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C1BB5-CFF1-4C01-ADFB-F2277E2DAD86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0686D-7A8E-431E-A621-479940D436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BCA3853-8856-40D6-A4EB-F943A27FAA03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B5228B2-D046-46B8-9C1C-19A60F5229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C6E03-52E4-4B12-84FC-39C71C49CCE6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C21C7-A67F-4D3C-85D5-1F5F88D2D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3DC55BD-482C-4AE1-9EBC-54968CF2082E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50C54E8-6E39-47E0-A0AC-CC9BE42936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386EB7C-FC01-4CBB-94C0-58C1E5D364A5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EDA8D8C-65F7-4627-A80E-84F8670EF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881920E5-9BAF-407B-895A-D1DF2D9F6F74}" type="datetimeFigureOut">
              <a:rPr lang="ru-RU"/>
              <a:pPr>
                <a:defRPr/>
              </a:pPr>
              <a:t>28.04.2019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C1D7FE0-2C28-4F2B-BC58-805F7E4FF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0" r:id="rId5"/>
    <p:sldLayoutId id="2147483675" r:id="rId6"/>
    <p:sldLayoutId id="2147483669" r:id="rId7"/>
    <p:sldLayoutId id="2147483676" r:id="rId8"/>
    <p:sldLayoutId id="2147483677" r:id="rId9"/>
    <p:sldLayoutId id="2147483668" r:id="rId10"/>
    <p:sldLayoutId id="2147483667" r:id="rId11"/>
    <p:sldLayoutId id="2147483678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836713"/>
            <a:ext cx="6172200" cy="2664296"/>
          </a:xfrm>
        </p:spPr>
        <p:txBody>
          <a:bodyPr rtlCol="0"/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3200" cap="none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Лекция 11.Управление </a:t>
            </a:r>
            <a:r>
              <a:rPr lang="ru-RU" sz="3200" cap="none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природопользованием. Экологический </a:t>
            </a:r>
            <a:r>
              <a:rPr lang="ru-RU" sz="3200" cap="none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менеджмент.</a:t>
            </a:r>
            <a:r>
              <a:rPr lang="ru-RU" sz="3200" b="0" cap="none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0" cap="none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профессор В.Н. Гавриленко</a:t>
            </a:r>
          </a:p>
          <a:p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1.8.Экономические методы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инансово-кредитные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Содержимое 1"/>
          <p:cNvSpPr>
            <a:spLocks noGrp="1"/>
          </p:cNvSpPr>
          <p:nvPr>
            <p:ph idx="1"/>
          </p:nvPr>
        </p:nvSpPr>
        <p:spPr>
          <a:xfrm>
            <a:off x="250825" y="1600200"/>
            <a:ext cx="8569647" cy="4873625"/>
          </a:xfrm>
        </p:spPr>
        <p:txBody>
          <a:bodyPr/>
          <a:lstStyle/>
          <a:p>
            <a:pPr marL="438150" indent="-319088">
              <a:spcBef>
                <a:spcPct val="0"/>
              </a:spcBef>
              <a:buFont typeface="Wingdings 2" pitchFamily="18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♦ нормы и инструменты финансирования природоохранных мероприятий;</a:t>
            </a:r>
          </a:p>
          <a:p>
            <a:pPr marL="438150" indent="-319088">
              <a:spcBef>
                <a:spcPct val="0"/>
              </a:spcBef>
              <a:buFont typeface="Wingdings 2" pitchFamily="18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♦ кредитный механизм ООС (займы, субсидии и т.п.);</a:t>
            </a:r>
          </a:p>
          <a:p>
            <a:pPr marL="438150" indent="-319088">
              <a:spcBef>
                <a:spcPct val="0"/>
              </a:spcBef>
              <a:buFont typeface="Wingdings 2" pitchFamily="18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♦ режим ускоренной амортизации природоохранного оборудования;</a:t>
            </a:r>
          </a:p>
          <a:p>
            <a:pPr marL="438150" indent="-319088">
              <a:spcBef>
                <a:spcPct val="0"/>
              </a:spcBef>
              <a:buFont typeface="Wingdings 2" pitchFamily="18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♦ экологические и ресурсные налоги;</a:t>
            </a:r>
          </a:p>
          <a:p>
            <a:pPr marL="438150" indent="-319088">
              <a:spcBef>
                <a:spcPct val="0"/>
              </a:spcBef>
              <a:buFont typeface="Wingdings 2" pitchFamily="18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♦ дополнительный налог с прибыли предприятий, выпускающих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экологически вредную продукцию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, применяющих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экологически опасные технологии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38150" indent="-319088">
              <a:spcBef>
                <a:spcPct val="0"/>
              </a:spcBef>
              <a:buFont typeface="Wingdings 2" pitchFamily="18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♦ система страхования экологических рисков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1.9.Экономические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управления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(рыночно-ориентированные)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0722" name="Содержимое 1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457200" lvl="1" indent="0">
              <a:buFont typeface="Wingdings 2" pitchFamily="18" charset="2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♦ природно-ресурсные платежи и платежи за загрязнение окружающей среды;</a:t>
            </a:r>
          </a:p>
          <a:p>
            <a:pPr marL="457200" lvl="1" indent="0">
              <a:buFont typeface="Wingdings 2" pitchFamily="18" charset="2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♦ механизм формирования рыночных цен на природные ресурсы;</a:t>
            </a:r>
          </a:p>
          <a:p>
            <a:pPr marL="457200" lvl="1" indent="0">
              <a:buFont typeface="Wingdings 2" pitchFamily="18" charset="2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♦ механизм купли-продажи прав на загрязнение окружающей среды;</a:t>
            </a:r>
          </a:p>
          <a:p>
            <a:pPr marL="457200" lvl="1" indent="0">
              <a:buFont typeface="Wingdings 2" pitchFamily="18" charset="2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♦ залоговая система;</a:t>
            </a:r>
          </a:p>
          <a:p>
            <a:pPr marL="457200" lvl="1" indent="0">
              <a:buFont typeface="Wingdings 2" pitchFamily="18" charset="2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♦ интервенция с целью коррекции рыночных цен и поддержки производителей;</a:t>
            </a:r>
          </a:p>
          <a:p>
            <a:pPr marL="457200" lvl="1" indent="0">
              <a:buFont typeface="Wingdings 2" pitchFamily="18" charset="2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♦ методы прямых рыночных переговоров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1.10.Экономические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управления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(преимущества)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950" y="1412875"/>
            <a:ext cx="8351838" cy="5060950"/>
          </a:xfrm>
        </p:spPr>
        <p:txBody>
          <a:bodyPr rtlCol="0">
            <a:normAutofit lnSpcReduction="10000"/>
          </a:bodyPr>
          <a:lstStyle/>
          <a:p>
            <a:pPr marL="457200" lvl="1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♦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эффективность с точки зрения экономии экологических затрат;</a:t>
            </a:r>
          </a:p>
          <a:p>
            <a:pPr marL="457200" lvl="1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♦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стимулы к сокращению загрязнения среды и, тем самым, стимулированию  инноваций;</a:t>
            </a:r>
          </a:p>
          <a:p>
            <a:pPr marL="457200" lvl="1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♦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гибкость механизма экологического управления , создание  условий для самостоятельного определения предпринимателями стратегии природоохранной деятельности;</a:t>
            </a:r>
          </a:p>
          <a:p>
            <a:pPr marL="457200" lvl="1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♦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сохранение природных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ресурсов для будущих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поколений через механизмы рыночного ценообразования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457200" lvl="1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♦ обеспечение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финансирования природоохранной деятельности.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71420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.Правовые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основы и правовое обеспечение государственного экологического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2" name="Объект 2"/>
          <p:cNvSpPr>
            <a:spLocks noGrp="1"/>
          </p:cNvSpPr>
          <p:nvPr>
            <p:ph sz="quarter" idx="1"/>
          </p:nvPr>
        </p:nvSpPr>
        <p:spPr>
          <a:xfrm>
            <a:off x="457200" y="2060575"/>
            <a:ext cx="7467600" cy="44132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132855"/>
            <a:ext cx="7920037" cy="439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.1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Нормы экологического права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7859713" cy="5060950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совокупность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норм и правовых отношений, регулирующих взаимоотношения в сфере взаимодействия общества и природы, направленных на установление норм, препятствующих деятельности человека, которая ухудшает состояние окружающей среды в интересах общего блага.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Важнейшим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государственным документом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области экологического права граждан нашей страны и природоохранной деятельности является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Конституция Республики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Беларусь,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основе ее конституционных норм формируется вся система текущего законодательства.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Основными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инструментами правового регулирования природопользования и охраны окружающей среды в стране являются законы.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Закон - нормативный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правовой акт, закрепляющий принципы и нормы регулирования наиболее важных отношений.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613" cy="135416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.2. Системный блок законов в </a:t>
            </a:r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сфере природопользования и охраны окружающей среды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6688" cy="4873625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Законы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входящие в системный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блок включает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нормативные акты наиболее общего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характера и позволяют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расширить границы правового регулирования сферы взаимодействия общества с окружающей средой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«Об охране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окружающей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среды» (17.07.2002).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Закон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государственной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экологической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экспертизе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» (14.07.2000).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Закон  «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 особо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охраняемых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природных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территориях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» (23.05.2000).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Закон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энергосбережении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» (19.07.1998)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333374"/>
            <a:ext cx="7467600" cy="1511449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.3. </a:t>
            </a:r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Ресурсно-средовой  </a:t>
            </a:r>
            <a:r>
              <a:rPr lang="ru-RU" sz="2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блок законов в сфере природопользования и охраны окружающей среды</a:t>
            </a:r>
            <a:endParaRPr lang="ru-RU" sz="29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00808"/>
            <a:ext cx="8075613" cy="4773017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нормативные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акты, регламентирующие деятельность в отношении отдельных компонентов природной среды и видов природных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ресурсов: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1.Водный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кодекс (15.07.1998).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2.Кодекс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 земле (04.01.1999).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3.Лесной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кодекс (14.07.2000).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4.Кодекс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 недрах (13.11.1997).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5.Закон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«Об охране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атмосферного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воздуха» (19.07.1997).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6.Закон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«Об охране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использовании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животного мира» (19.09.1996).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7.Закон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«О растительном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мире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» (11.07.2003).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8.Закон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«Об отходах» (24.07.2002)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64219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.4.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лок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экологической безопасности в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сфере природопользования и охраны окружающей среды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9938" name="Объект 2"/>
          <p:cNvSpPr>
            <a:spLocks noGrp="1"/>
          </p:cNvSpPr>
          <p:nvPr>
            <p:ph sz="quarter" idx="1"/>
          </p:nvPr>
        </p:nvSpPr>
        <p:spPr>
          <a:xfrm>
            <a:off x="457200" y="2276475"/>
            <a:ext cx="7859713" cy="419735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включает законодательные акты, регламентирующие деятельность отдельных отраслей и видов хозяйственной деятельности, обеспечивающие экологическую безопасность общества: 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1.	Закон «Об охране озонового слоя» (12.11.2001).</a:t>
            </a:r>
          </a:p>
          <a:p>
            <a:pPr marL="0" indent="0">
              <a:buFont typeface="Wingdings" pitchFamily="2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       2.Закон «О питьевом водоснабжении» (24.07.1999).</a:t>
            </a:r>
          </a:p>
          <a:p>
            <a:pPr marL="0" indent="0">
              <a:buFont typeface="Wingdings" pitchFamily="2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      3.	Закон «О промышленной безопасности опасных производственных объектов» (01.01.2000)</a:t>
            </a:r>
          </a:p>
          <a:p>
            <a:pPr marL="0" indent="0">
              <a:buFont typeface="Wingdings" pitchFamily="2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2.5.Функции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органов управления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природопользованием в РБ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72816"/>
            <a:ext cx="8002588" cy="4701009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● отраслевая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(обеспечивает необходимые условия для учета потребностей каждой области природопользования (водо-, лесопользование).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Осуществление данной функции природопользования возложена на министерства и ведомства, которые находятся  под контролем государства;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территориальная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(обеспечивает комплексность развития хозяйства и потребления ресурсов -  государственная форма управления.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970121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15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2.6.Органы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компетенции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общее руководство)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844824"/>
            <a:ext cx="8002588" cy="4629001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комиссии национального собрания;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● отдел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экологии рационального природопользования и размещения производств при министерстве экономики (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планирующий орган);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комиссии совета министров (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исполнительный орган власти);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комиссии по экологии городских, районных, областных народных советов депутатов.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992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 Управление природопользованием: сущность, методы,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700213"/>
            <a:ext cx="7200900" cy="4752975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2.7.Органы специальной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компетенции</a:t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специальное  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руководство)</a:t>
            </a:r>
          </a:p>
        </p:txBody>
      </p:sp>
      <p:sp>
        <p:nvSpPr>
          <p:cNvPr id="34818" name="Объект 2"/>
          <p:cNvSpPr>
            <a:spLocks noGrp="1"/>
          </p:cNvSpPr>
          <p:nvPr>
            <p:ph sz="quarter" idx="1"/>
          </p:nvPr>
        </p:nvSpPr>
        <p:spPr>
          <a:xfrm>
            <a:off x="457200" y="1844824"/>
            <a:ext cx="7931150" cy="4629001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dirty="0" smtClean="0"/>
              <a:t>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госкомитет РБ по экологии;</a:t>
            </a:r>
          </a:p>
          <a:p>
            <a:pPr marL="0" indent="0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● Минский городской комитет по экологии;</a:t>
            </a:r>
          </a:p>
          <a:p>
            <a:pPr marL="0" indent="0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● городские и районные инспекции по экологии;</a:t>
            </a:r>
          </a:p>
          <a:p>
            <a:pPr marL="0" indent="0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● управление совета министров по проблемам последствий катастрофы на ЧАЭС;</a:t>
            </a:r>
          </a:p>
          <a:p>
            <a:pPr marL="0" indent="0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● Государственный комитет по проблемам последствий катастрофы на ЧАЭС.</a:t>
            </a:r>
          </a:p>
        </p:txBody>
      </p:sp>
    </p:spTree>
    <p:extLst>
      <p:ext uri="{BB962C8B-B14F-4D97-AF65-F5344CB8AC3E}">
        <p14:creationId xmlns:p14="http://schemas.microsoft.com/office/powerpoint/2010/main" val="41589377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2.8.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правовым обеспечением экологического управления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613" cy="4873625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суд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природоохранная прокуратура, общественные организации.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Законодательством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РБ определены следующие меры ответственности за нарушения установленных норм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правил природопользованием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административная (штрафы, запреты, предупреждения);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дисциплинарная (выговоры, лишение премий, понижение в должности);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материальная или имущественная (возмещение ущерба);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уголовная (УК РБ ст. 263-284).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8488" cy="149817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Экологический </a:t>
            </a: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менеджмент как система управления природоохранной деятельностью предприятия </a:t>
            </a:r>
          </a:p>
        </p:txBody>
      </p:sp>
      <p:sp>
        <p:nvSpPr>
          <p:cNvPr id="14338" name="Объект 2"/>
          <p:cNvSpPr>
            <a:spLocks noGrp="1"/>
          </p:cNvSpPr>
          <p:nvPr>
            <p:ph sz="quarter" idx="1"/>
          </p:nvPr>
        </p:nvSpPr>
        <p:spPr>
          <a:xfrm>
            <a:off x="457200" y="1628800"/>
            <a:ext cx="7467600" cy="4845025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074" y="1772816"/>
            <a:ext cx="7705725" cy="4319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749620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1804BB-2853-465E-97D3-6482DD3FACA1}" type="slidenum">
              <a:rPr lang="ru-RU" smtClean="0">
                <a:solidFill>
                  <a:schemeClr val="tx1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850187" cy="10795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3.1. Эколого-экономическая  система на микроуровне </a:t>
            </a:r>
          </a:p>
        </p:txBody>
      </p:sp>
      <p:sp>
        <p:nvSpPr>
          <p:cNvPr id="17411" name="Oval 5"/>
          <p:cNvSpPr>
            <a:spLocks noChangeArrowheads="1"/>
          </p:cNvSpPr>
          <p:nvPr/>
        </p:nvSpPr>
        <p:spPr bwMode="auto">
          <a:xfrm>
            <a:off x="5334000" y="1125538"/>
            <a:ext cx="3200400" cy="2379662"/>
          </a:xfrm>
          <a:prstGeom prst="ellipse">
            <a:avLst/>
          </a:prstGeom>
          <a:solidFill>
            <a:srgbClr val="008000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Экологическая подсистема</a:t>
            </a:r>
          </a:p>
          <a:p>
            <a:pPr algn="ctr"/>
            <a:r>
              <a:rPr lang="ru-RU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(среда обитания, </a:t>
            </a:r>
          </a:p>
          <a:p>
            <a:pPr algn="ctr"/>
            <a:r>
              <a:rPr lang="ru-RU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ресурсная база)</a:t>
            </a:r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5148263" y="4572000"/>
            <a:ext cx="3462337" cy="22860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12700" cap="sq">
            <a:solidFill>
              <a:srgbClr val="00B0F0"/>
            </a:solidFill>
            <a:round/>
            <a:headEnd type="none" w="sm" len="sm"/>
            <a:tailEnd type="none" w="sm" len="sm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Экономическая подсистема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(домохозяйства, предприятия 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органы власти)</a:t>
            </a:r>
          </a:p>
        </p:txBody>
      </p:sp>
      <p:sp>
        <p:nvSpPr>
          <p:cNvPr id="17413" name="AutoShape 7"/>
          <p:cNvSpPr>
            <a:spLocks noChangeArrowheads="1"/>
          </p:cNvSpPr>
          <p:nvPr/>
        </p:nvSpPr>
        <p:spPr bwMode="auto">
          <a:xfrm>
            <a:off x="5410200" y="3505200"/>
            <a:ext cx="3124200" cy="1066800"/>
          </a:xfrm>
          <a:prstGeom prst="upDownArrow">
            <a:avLst>
              <a:gd name="adj1" fmla="val 66481"/>
              <a:gd name="adj2" fmla="val 21875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anchor="ctr"/>
          <a:lstStyle/>
          <a:p>
            <a:pPr algn="ctr">
              <a:lnSpc>
                <a:spcPct val="70000"/>
              </a:lnSpc>
            </a:pPr>
            <a:r>
              <a:rPr lang="ru-RU" sz="1600" b="1">
                <a:latin typeface="Times New Roman" pitchFamily="18" charset="0"/>
                <a:cs typeface="Times New Roman" pitchFamily="18" charset="0"/>
              </a:rPr>
              <a:t>Переменные, описывающие взаимовлияние двух подсистем</a:t>
            </a:r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395288" y="1628775"/>
            <a:ext cx="51847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>
                <a:solidFill>
                  <a:srgbClr val="C00000"/>
                </a:solidFill>
                <a:latin typeface="Times New Roman" pitchFamily="18" charset="0"/>
              </a:rPr>
              <a:t>вход</a:t>
            </a:r>
            <a:r>
              <a:rPr lang="ru-RU" sz="2400" b="1">
                <a:latin typeface="Times New Roman" pitchFamily="18" charset="0"/>
              </a:rPr>
              <a:t> - </a:t>
            </a:r>
            <a:r>
              <a:rPr lang="ru-RU" sz="2400" b="1" i="1">
                <a:latin typeface="Times New Roman" pitchFamily="18" charset="0"/>
              </a:rPr>
              <a:t>ресурсы </a:t>
            </a:r>
            <a:r>
              <a:rPr lang="ru-RU" sz="2400" b="1">
                <a:latin typeface="Times New Roman" pitchFamily="18" charset="0"/>
              </a:rPr>
              <a:t>;</a:t>
            </a:r>
          </a:p>
          <a:p>
            <a:pPr eaLnBrk="0" hangingPunct="0"/>
            <a:r>
              <a:rPr lang="ru-RU" sz="2400" b="1">
                <a:solidFill>
                  <a:srgbClr val="C00000"/>
                </a:solidFill>
                <a:latin typeface="Times New Roman" pitchFamily="18" charset="0"/>
              </a:rPr>
              <a:t>выход</a:t>
            </a:r>
            <a:r>
              <a:rPr lang="ru-RU" sz="2400" b="1">
                <a:latin typeface="Times New Roman" pitchFamily="18" charset="0"/>
              </a:rPr>
              <a:t>- </a:t>
            </a:r>
            <a:r>
              <a:rPr lang="ru-RU" sz="2400" b="1" i="1">
                <a:latin typeface="Times New Roman" pitchFamily="18" charset="0"/>
              </a:rPr>
              <a:t>готовая продукция, отходы</a:t>
            </a:r>
            <a:r>
              <a:rPr lang="ru-RU" sz="2400" b="1">
                <a:latin typeface="Times New Roman" pitchFamily="18" charset="0"/>
              </a:rPr>
              <a:t>.  </a:t>
            </a:r>
          </a:p>
          <a:p>
            <a:pPr eaLnBrk="0" hangingPunct="0"/>
            <a:r>
              <a:rPr lang="ru-RU" sz="2400" b="1">
                <a:solidFill>
                  <a:srgbClr val="C00000"/>
                </a:solidFill>
                <a:latin typeface="Times New Roman" pitchFamily="18" charset="0"/>
              </a:rPr>
              <a:t>         Задача управления </a:t>
            </a:r>
            <a:r>
              <a:rPr lang="ru-RU" sz="2400" b="1">
                <a:latin typeface="Times New Roman" pitchFamily="18" charset="0"/>
              </a:rPr>
              <a:t>–</a:t>
            </a:r>
          </a:p>
          <a:p>
            <a:pPr eaLnBrk="0" hangingPunct="0"/>
            <a:r>
              <a:rPr lang="ru-RU" sz="2400" b="1" i="1">
                <a:latin typeface="Times New Roman" pitchFamily="18" charset="0"/>
              </a:rPr>
              <a:t>преобразование Эк.ЭС в 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устойчивые, сбалансированные,</a:t>
            </a:r>
            <a:r>
              <a:rPr lang="ru-RU" sz="2400" b="1" i="1">
                <a:latin typeface="Times New Roman" pitchFamily="18" charset="0"/>
              </a:rPr>
              <a:t> по возможности  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замкнуты</a:t>
            </a:r>
            <a:r>
              <a:rPr lang="ru-RU" sz="2400" b="1" i="1">
                <a:latin typeface="Times New Roman" pitchFamily="18" charset="0"/>
              </a:rPr>
              <a:t>е системы на основе максимально эффективного использования природных ресурсов и минимизации отходов.</a:t>
            </a:r>
          </a:p>
        </p:txBody>
      </p:sp>
    </p:spTree>
    <p:extLst>
      <p:ext uri="{BB962C8B-B14F-4D97-AF65-F5344CB8AC3E}">
        <p14:creationId xmlns:p14="http://schemas.microsoft.com/office/powerpoint/2010/main" val="191616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8"/>
          <p:cNvSpPr>
            <a:spLocks noChangeArrowheads="1"/>
          </p:cNvSpPr>
          <p:nvPr/>
        </p:nvSpPr>
        <p:spPr bwMode="auto">
          <a:xfrm>
            <a:off x="6942138" y="5373688"/>
            <a:ext cx="19192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altLang="zh-CN" b="1">
                <a:latin typeface="Century Schoolbook" pitchFamily="18" charset="0"/>
                <a:cs typeface="宋体"/>
              </a:rPr>
              <a:t>Страхование</a:t>
            </a:r>
          </a:p>
          <a:p>
            <a:pPr algn="ctr"/>
            <a:r>
              <a:rPr lang="ru-RU" altLang="zh-CN" b="1">
                <a:latin typeface="Century Schoolbook" pitchFamily="18" charset="0"/>
                <a:cs typeface="宋体"/>
              </a:rPr>
              <a:t> экологических</a:t>
            </a:r>
          </a:p>
          <a:p>
            <a:pPr algn="ctr"/>
            <a:r>
              <a:rPr lang="ru-RU" altLang="zh-CN" b="1">
                <a:latin typeface="Century Schoolbook" pitchFamily="18" charset="0"/>
                <a:cs typeface="宋体"/>
              </a:rPr>
              <a:t>рисков </a:t>
            </a:r>
          </a:p>
        </p:txBody>
      </p:sp>
      <p:sp>
        <p:nvSpPr>
          <p:cNvPr id="18434" name="Rectangle 9"/>
          <p:cNvSpPr>
            <a:spLocks noChangeArrowheads="1"/>
          </p:cNvSpPr>
          <p:nvPr/>
        </p:nvSpPr>
        <p:spPr bwMode="auto">
          <a:xfrm>
            <a:off x="3059113" y="5254625"/>
            <a:ext cx="34575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>
                <a:latin typeface="Century Schoolbook" pitchFamily="18" charset="0"/>
              </a:rPr>
              <a:t>баланс интересов</a:t>
            </a:r>
          </a:p>
          <a:p>
            <a:pPr algn="ctr"/>
            <a:r>
              <a:rPr lang="ru-RU" b="1">
                <a:latin typeface="Century Schoolbook" pitchFamily="18" charset="0"/>
              </a:rPr>
              <a:t> экономического</a:t>
            </a:r>
          </a:p>
          <a:p>
            <a:pPr algn="ctr"/>
            <a:r>
              <a:rPr lang="ru-RU" b="1">
                <a:latin typeface="Century Schoolbook" pitchFamily="18" charset="0"/>
              </a:rPr>
              <a:t> развития и социально</a:t>
            </a:r>
          </a:p>
          <a:p>
            <a:pPr algn="ctr"/>
            <a:r>
              <a:rPr lang="ru-RU" b="1">
                <a:latin typeface="Century Schoolbook" pitchFamily="18" charset="0"/>
              </a:rPr>
              <a:t>-экологической</a:t>
            </a:r>
          </a:p>
          <a:p>
            <a:pPr algn="ctr"/>
            <a:r>
              <a:rPr lang="ru-RU" b="1">
                <a:latin typeface="Century Schoolbook" pitchFamily="18" charset="0"/>
              </a:rPr>
              <a:t> безопасности. </a:t>
            </a:r>
          </a:p>
        </p:txBody>
      </p:sp>
      <p:sp>
        <p:nvSpPr>
          <p:cNvPr id="18435" name="Rectangle 10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260350"/>
            <a:ext cx="8229600" cy="1439863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zh-CN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3.2.МЕХАНИЗМ ПРЕДОТВРАЩЕНИЯ НЕГАТИВНОГО ВЛИЯНИЯ НА ЭКОЛОГИЧЕСКУЮ ПОДСИСТЕМУ</a:t>
            </a:r>
            <a:r>
              <a:rPr lang="ru-RU" altLang="zh-CN" sz="29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zh-CN" sz="36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cap="none" dirty="0" smtClean="0">
              <a:solidFill>
                <a:schemeClr val="tx1"/>
              </a:solidFill>
              <a:latin typeface="Times New Roman" pitchFamily="18" charset="0"/>
              <a:ea typeface="华文楷体"/>
              <a:cs typeface="Times New Roman" pitchFamily="18" charset="0"/>
            </a:endParaRPr>
          </a:p>
        </p:txBody>
      </p:sp>
      <p:sp>
        <p:nvSpPr>
          <p:cNvPr id="49164" name="Oval 12"/>
          <p:cNvSpPr>
            <a:spLocks noChangeArrowheads="1"/>
          </p:cNvSpPr>
          <p:nvPr/>
        </p:nvSpPr>
        <p:spPr bwMode="auto">
          <a:xfrm>
            <a:off x="1979613" y="3357563"/>
            <a:ext cx="5184775" cy="143986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b="1" dirty="0">
                <a:latin typeface="+mn-lt"/>
              </a:rPr>
              <a:t>Формирование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b="1" dirty="0">
                <a:latin typeface="+mn-lt"/>
              </a:rPr>
              <a:t>эффективной системы менеджмента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b="1" dirty="0">
                <a:latin typeface="+mn-lt"/>
              </a:rPr>
              <a:t> в  природопользовании</a:t>
            </a:r>
          </a:p>
        </p:txBody>
      </p:sp>
      <p:sp>
        <p:nvSpPr>
          <p:cNvPr id="18437" name="Oval 13"/>
          <p:cNvSpPr>
            <a:spLocks noChangeArrowheads="1"/>
          </p:cNvSpPr>
          <p:nvPr/>
        </p:nvSpPr>
        <p:spPr bwMode="auto">
          <a:xfrm>
            <a:off x="3276600" y="1628775"/>
            <a:ext cx="2735263" cy="1871663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Century Schoolbook" pitchFamily="18" charset="0"/>
            </a:endParaRPr>
          </a:p>
        </p:txBody>
      </p:sp>
      <p:sp>
        <p:nvSpPr>
          <p:cNvPr id="49166" name="Oval 14"/>
          <p:cNvSpPr>
            <a:spLocks noChangeArrowheads="1"/>
          </p:cNvSpPr>
          <p:nvPr/>
        </p:nvSpPr>
        <p:spPr bwMode="auto">
          <a:xfrm>
            <a:off x="684213" y="1989138"/>
            <a:ext cx="2735262" cy="187166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b="1">
                <a:latin typeface="+mn-lt"/>
              </a:rPr>
              <a:t>Технологические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b="1">
                <a:latin typeface="+mn-lt"/>
              </a:rPr>
              <a:t> инновации</a:t>
            </a:r>
            <a:endParaRPr lang="ru-RU" b="1">
              <a:latin typeface="+mn-lt"/>
            </a:endParaRPr>
          </a:p>
        </p:txBody>
      </p:sp>
      <p:sp>
        <p:nvSpPr>
          <p:cNvPr id="49167" name="Oval 15"/>
          <p:cNvSpPr>
            <a:spLocks noChangeArrowheads="1"/>
          </p:cNvSpPr>
          <p:nvPr/>
        </p:nvSpPr>
        <p:spPr bwMode="auto">
          <a:xfrm>
            <a:off x="5795963" y="1989138"/>
            <a:ext cx="2735262" cy="187166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zh-CN" b="1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b="1">
                <a:latin typeface="+mn-lt"/>
              </a:rPr>
              <a:t>Контроль 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b="1">
                <a:latin typeface="+mn-lt"/>
              </a:rPr>
              <a:t> управление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b="1">
                <a:latin typeface="+mn-lt"/>
              </a:rPr>
              <a:t>экологическими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b="1">
                <a:latin typeface="+mn-lt"/>
              </a:rPr>
              <a:t> риски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atin typeface="+mn-lt"/>
            </a:endParaRPr>
          </a:p>
        </p:txBody>
      </p:sp>
      <p:sp>
        <p:nvSpPr>
          <p:cNvPr id="18440" name="Line 16"/>
          <p:cNvSpPr>
            <a:spLocks noChangeShapeType="1"/>
          </p:cNvSpPr>
          <p:nvPr/>
        </p:nvSpPr>
        <p:spPr bwMode="auto">
          <a:xfrm flipH="1">
            <a:off x="2700338" y="4724400"/>
            <a:ext cx="863600" cy="5048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1" name="Line 18"/>
          <p:cNvSpPr>
            <a:spLocks noChangeShapeType="1"/>
          </p:cNvSpPr>
          <p:nvPr/>
        </p:nvSpPr>
        <p:spPr bwMode="auto">
          <a:xfrm>
            <a:off x="4572000" y="4797425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2" name="Line 19"/>
          <p:cNvSpPr>
            <a:spLocks noChangeShapeType="1"/>
          </p:cNvSpPr>
          <p:nvPr/>
        </p:nvSpPr>
        <p:spPr bwMode="auto">
          <a:xfrm>
            <a:off x="6011863" y="4652963"/>
            <a:ext cx="1008062" cy="5048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3" name="AutoShape 3"/>
          <p:cNvSpPr>
            <a:spLocks noChangeArrowheads="1"/>
          </p:cNvSpPr>
          <p:nvPr/>
        </p:nvSpPr>
        <p:spPr bwMode="auto">
          <a:xfrm flipV="1">
            <a:off x="3492500" y="2276475"/>
            <a:ext cx="2230438" cy="10064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560937412 h 21600"/>
              <a:gd name="T4" fmla="*/ 2147483647 w 21600"/>
              <a:gd name="T5" fmla="*/ 1873044079 h 21600"/>
              <a:gd name="T6" fmla="*/ 2147483647 w 21600"/>
              <a:gd name="T7" fmla="*/ 1560937412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solidFill>
            <a:srgbClr val="FFFF66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entury Schoolbook" pitchFamily="18" charset="0"/>
            </a:endParaRPr>
          </a:p>
        </p:txBody>
      </p:sp>
      <p:sp>
        <p:nvSpPr>
          <p:cNvPr id="18444" name="Rectangle 4"/>
          <p:cNvSpPr>
            <a:spLocks noChangeArrowheads="1"/>
          </p:cNvSpPr>
          <p:nvPr/>
        </p:nvSpPr>
        <p:spPr bwMode="auto">
          <a:xfrm>
            <a:off x="3132138" y="1570038"/>
            <a:ext cx="3095625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zh-CN" b="1" i="1">
                <a:latin typeface="Times New Roman" pitchFamily="18" charset="0"/>
                <a:cs typeface="Times New Roman" pitchFamily="18" charset="0"/>
              </a:rPr>
              <a:t>Взаимосвязь между</a:t>
            </a:r>
          </a:p>
          <a:p>
            <a:pPr algn="ctr"/>
            <a:r>
              <a:rPr lang="ru-RU" altLang="zh-CN" b="1" i="1">
                <a:latin typeface="Times New Roman" pitchFamily="18" charset="0"/>
                <a:cs typeface="Times New Roman" pitchFamily="18" charset="0"/>
              </a:rPr>
              <a:t>различными интересами</a:t>
            </a:r>
          </a:p>
          <a:p>
            <a:pPr algn="ctr"/>
            <a:r>
              <a:rPr lang="ru-RU" altLang="zh-CN" sz="4400">
                <a:solidFill>
                  <a:schemeClr val="tx2"/>
                </a:solidFill>
                <a:latin typeface="Century Schoolbook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8445" name="Rectangle 6"/>
          <p:cNvSpPr>
            <a:spLocks noChangeArrowheads="1"/>
          </p:cNvSpPr>
          <p:nvPr/>
        </p:nvSpPr>
        <p:spPr bwMode="auto">
          <a:xfrm>
            <a:off x="323850" y="5157788"/>
            <a:ext cx="2376488" cy="1511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zh-CN" b="1">
                <a:latin typeface="Times New Roman" pitchFamily="18" charset="0"/>
                <a:cs typeface="Times New Roman" pitchFamily="18" charset="0"/>
              </a:rPr>
              <a:t>Инновационная</a:t>
            </a:r>
          </a:p>
          <a:p>
            <a:pPr algn="ctr"/>
            <a:r>
              <a:rPr lang="ru-RU" altLang="zh-CN" b="1">
                <a:latin typeface="Times New Roman" pitchFamily="18" charset="0"/>
                <a:cs typeface="Times New Roman" pitchFamily="18" charset="0"/>
              </a:rPr>
              <a:t> стратегия  управления</a:t>
            </a:r>
          </a:p>
          <a:p>
            <a:pPr algn="ctr"/>
            <a:r>
              <a:rPr lang="ru-RU" altLang="zh-CN" b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>
              <a:solidFill>
                <a:schemeClr val="tx2"/>
              </a:solidFill>
              <a:latin typeface="Century Schoolbook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18446" name="Rectangle 7"/>
          <p:cNvSpPr>
            <a:spLocks noChangeArrowheads="1"/>
          </p:cNvSpPr>
          <p:nvPr/>
        </p:nvSpPr>
        <p:spPr bwMode="auto">
          <a:xfrm>
            <a:off x="179388" y="5229225"/>
            <a:ext cx="2663825" cy="1152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74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700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3.4. Основные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критерии оптимизации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эколого-экономических систем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844675"/>
            <a:ext cx="7777162" cy="4679950"/>
          </a:xfrm>
        </p:spPr>
      </p:pic>
    </p:spTree>
    <p:extLst>
      <p:ext uri="{BB962C8B-B14F-4D97-AF65-F5344CB8AC3E}">
        <p14:creationId xmlns:p14="http://schemas.microsoft.com/office/powerpoint/2010/main" val="342705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17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3.5.Понятие экологического менеджмента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Объект 2"/>
          <p:cNvSpPr>
            <a:spLocks noGrp="1"/>
          </p:cNvSpPr>
          <p:nvPr>
            <p:ph sz="quarter" idx="1"/>
          </p:nvPr>
        </p:nvSpPr>
        <p:spPr>
          <a:xfrm>
            <a:off x="457200" y="1988839"/>
            <a:ext cx="8075613" cy="448498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Экологический менеджмент (ЭМ)–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мотивированная  деятельность экономических субъектов хозяйствования, система управления природопользованием и охраной природных ресурсов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основана на концепции устойчивого развития общества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направлена на  :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1.  сохранение качества окружающей среды, обеспечение нормативно-правовых экологических параметров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2. достижение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собственных экологических целей и программ,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заявленных в рамках экологической политики организации.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6686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3.6.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адачи экологического менеджмента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Предотвращении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угрозы для окружающей среды при возможности роста предприятия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2. Организация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экологически безопасных производственных процессов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3. Получение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максимального результата при минимальном ущербе для ОС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4. Создание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 внедрение малоотходных технологий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5.Стимулирование и инвестирование природоохранных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инициатив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42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3.7.Принципы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экологического менеджмента</a:t>
            </a:r>
            <a:endParaRPr lang="ru-RU" dirty="0"/>
          </a:p>
        </p:txBody>
      </p:sp>
      <p:sp>
        <p:nvSpPr>
          <p:cNvPr id="26626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/>
          <a:lstStyle/>
          <a:p>
            <a:pPr eaLnBrk="1" hangingPunct="1"/>
            <a:r>
              <a:rPr lang="ru-RU" sz="2700" b="1" smtClean="0">
                <a:latin typeface="Times New Roman" pitchFamily="18" charset="0"/>
                <a:cs typeface="Times New Roman" pitchFamily="18" charset="0"/>
              </a:rPr>
              <a:t>Учет экологических особенностей предприятия.</a:t>
            </a:r>
          </a:p>
          <a:p>
            <a:pPr eaLnBrk="1" hangingPunct="1"/>
            <a:r>
              <a:rPr lang="ru-RU" sz="2700" b="1" smtClean="0">
                <a:latin typeface="Times New Roman" pitchFamily="18" charset="0"/>
                <a:cs typeface="Times New Roman" pitchFamily="18" charset="0"/>
              </a:rPr>
              <a:t>Своевременность решения п экологических проблем, связанных с загрязнением окружающей среды.</a:t>
            </a:r>
          </a:p>
          <a:p>
            <a:pPr eaLnBrk="1" hangingPunct="1"/>
            <a:r>
              <a:rPr lang="ru-RU" sz="2700" b="1" smtClean="0">
                <a:latin typeface="Times New Roman" pitchFamily="18" charset="0"/>
                <a:cs typeface="Times New Roman" pitchFamily="18" charset="0"/>
              </a:rPr>
              <a:t>Ответственность за нанесения эколого-экономического ущерба ОС.</a:t>
            </a:r>
          </a:p>
          <a:p>
            <a:pPr eaLnBrk="1" hangingPunct="1"/>
            <a:r>
              <a:rPr lang="ru-RU" sz="2700" b="1" smtClean="0">
                <a:latin typeface="Times New Roman" pitchFamily="18" charset="0"/>
                <a:cs typeface="Times New Roman" pitchFamily="18" charset="0"/>
              </a:rPr>
              <a:t>Приоритетность решения экологических проблем в рамках экологической политики предприятия.</a:t>
            </a:r>
          </a:p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7130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136904" cy="6213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9191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6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71500"/>
            <a:ext cx="7986712" cy="588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07449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.Нормирование и стандартизация в области охраны окружающей среды.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Объект 5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628775"/>
            <a:ext cx="7272338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31726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4.1.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Лимитирование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,  как механизм экологического нормирования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6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1. </a:t>
            </a:r>
            <a:r>
              <a:rPr lang="ru-RU" sz="2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Лимитирование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-система производственных, отраслевых и региональных норм природопользования на:</a:t>
            </a:r>
          </a:p>
          <a:p>
            <a:pPr marL="0" indent="0">
              <a:buNone/>
            </a:pP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500" b="1" i="1" dirty="0">
                <a:latin typeface="Times New Roman" pitchFamily="18" charset="0"/>
                <a:cs typeface="Times New Roman" pitchFamily="18" charset="0"/>
              </a:rPr>
              <a:t>1)	изъятие природных ресурсов из 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ОС;</a:t>
            </a:r>
            <a:endParaRPr lang="ru-RU" sz="25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500" b="1" i="1" dirty="0">
                <a:latin typeface="Times New Roman" pitchFamily="18" charset="0"/>
                <a:cs typeface="Times New Roman" pitchFamily="18" charset="0"/>
              </a:rPr>
              <a:t>        2)	выбросы и сбросы загрязняющих веществ 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500" b="1" i="1" dirty="0">
                <a:latin typeface="Times New Roman" pitchFamily="18" charset="0"/>
                <a:cs typeface="Times New Roman" pitchFamily="18" charset="0"/>
              </a:rPr>
              <a:t>размещение отходов.</a:t>
            </a:r>
          </a:p>
          <a:p>
            <a:pPr marL="0" indent="0">
              <a:buNone/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2.Механизмы </a:t>
            </a:r>
            <a:r>
              <a:rPr lang="ru-RU" sz="25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лимитирования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установление  пределов вредного воздействия на ОС,   ограничений на использование природных 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ресурсов </a:t>
            </a:r>
            <a:r>
              <a:rPr lang="ru-RU" sz="2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5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ПДК </a:t>
            </a:r>
            <a:r>
              <a:rPr lang="ru-RU" sz="2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ПДС, ПДУ  </a:t>
            </a:r>
            <a:r>
              <a:rPr lang="ru-RU" sz="25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воздействий, </a:t>
            </a:r>
            <a:r>
              <a:rPr lang="ru-RU" sz="2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ограничения на производственную деятельность и </a:t>
            </a:r>
            <a:r>
              <a:rPr lang="ru-RU" sz="25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эксплуатации природных </a:t>
            </a:r>
            <a:r>
              <a:rPr lang="ru-RU" sz="2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ресурсов). 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5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1579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Экологическая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стандартизация и сертификация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Экологическая 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стандартизация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направление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нормативно-правового регулирования охраны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природопользования, имеющее отображение в виде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соответствующих документов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стандартов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Экологическая 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сертификация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подтверждение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соответствия сертифицируемого объекта предъявляемым к нему экологическим требованиям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39829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4.3. Экологическое нормирование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18488" cy="5133057"/>
          </a:xfrm>
        </p:spPr>
        <p:txBody>
          <a:bodyPr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solidFill>
                  <a:srgbClr val="C00000"/>
                </a:solidFill>
              </a:rPr>
              <a:t>   </a:t>
            </a:r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Экологическое нормирование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деятельность по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разработке, утверждению экологических нормативов и обеспечению их соблюдения хозяйствующими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субъектами:</a:t>
            </a: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● технологическая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, способность имеющихся технологий обеспечить выполнение установленных нормативов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научно-техническая</a:t>
            </a:r>
            <a:r>
              <a:rPr lang="ru-RU" sz="2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способность научно-технических средств контролировать предельно допустимое воздействие по всем его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параметрам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медицинская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пороговый уровень угрозы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ОС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500" b="1" i="1" dirty="0">
                <a:latin typeface="Times New Roman" pitchFamily="18" charset="0"/>
                <a:cs typeface="Times New Roman" pitchFamily="18" charset="0"/>
              </a:rPr>
              <a:t>ПДК вредных веществ, допустимые уровни радиационного воздействия, размеры санитарно-защитных зон и т.д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.).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установление 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показателей предельно допустимого воздействия на ОС.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sz="25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9212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37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4.4. Экологические нормативы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91513" cy="5277073"/>
          </a:xfrm>
        </p:spPr>
        <p:txBody>
          <a:bodyPr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нормативные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документы, принимаемые уполномоченными органами, в которых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содержатся: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  1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требования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касающиеся рационального использования природных ресурсов и охраны окружающей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среды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  2.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ни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обязательны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для соблюдения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субъектами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хозяйственной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деятельности и устанавливают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предельно допустимое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антропогенное  воздействие 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окружающую природную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среду;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3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соответствие </a:t>
            </a: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продукции 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услуг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экологическим нормативам  определятся либо путем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проведения 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экологической сертификации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либо  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маркировкой  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продукции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знаком соответствия государственным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экологическим стандартам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7940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37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4.5. система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экологических нормативов и стандартов </a:t>
            </a:r>
          </a:p>
        </p:txBody>
      </p:sp>
      <p:sp>
        <p:nvSpPr>
          <p:cNvPr id="32770" name="Объект 2"/>
          <p:cNvSpPr>
            <a:spLocks noGrp="1"/>
          </p:cNvSpPr>
          <p:nvPr>
            <p:ph sz="quarter" idx="1"/>
          </p:nvPr>
        </p:nvSpPr>
        <p:spPr>
          <a:xfrm>
            <a:off x="457200" y="1268413"/>
            <a:ext cx="8147050" cy="520541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Нормативы качества 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-  концентрации загрязнений ОС, которые не должен превышать ПДК,ПДВ, ПДС  загрязнителей;</a:t>
            </a:r>
          </a:p>
          <a:p>
            <a:pPr marL="0" indent="0">
              <a:buFont typeface="Wingdings" pitchFamily="2" charset="2"/>
              <a:buNone/>
            </a:pP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Нормативы допустимого воздействия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 -  ВСВ, ВСС загрязнителей , когда по объективным причинам нормативы качества ОС не могут быть соблюдены,  </a:t>
            </a:r>
            <a:r>
              <a:rPr lang="ru-RU" sz="2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(устанавливаются на определенный срок);</a:t>
            </a:r>
          </a:p>
          <a:p>
            <a:pPr marL="0" indent="0">
              <a:buFont typeface="Wingdings" pitchFamily="2" charset="2"/>
              <a:buNone/>
            </a:pPr>
            <a:r>
              <a:rPr lang="ru-RU" sz="2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Нормативы (лимиты) использования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ПР –объемы предельного изъятия природных ресурсов, выбросов и сбросов загрязняющих веществ, размещения отходов и иных видов вредного воздействия на окружающую среду,  установленные на определенный период времени. </a:t>
            </a:r>
          </a:p>
          <a:p>
            <a:pPr marL="0" indent="0">
              <a:buFont typeface="Wingdings" pitchFamily="2" charset="2"/>
              <a:buNone/>
            </a:pPr>
            <a:endParaRPr lang="ru-RU" sz="2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829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4.6.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экологических нормативов и стандартов </a:t>
            </a:r>
            <a:endParaRPr lang="ru-RU" dirty="0"/>
          </a:p>
        </p:txBody>
      </p:sp>
      <p:sp>
        <p:nvSpPr>
          <p:cNvPr id="33794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Экологические стандарты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государственные, отраслевые, предприятия )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нормы и рекомендации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для обеспечения требований безопасности продукции, работ и услуг для окружающей среды, жизни, здоровья и имущества, принимаемые соответствующими органами управления природоохранной деятельности в пределах их компетенции.</a:t>
            </a:r>
          </a:p>
          <a:p>
            <a:pPr marL="0" indent="0">
              <a:buFont typeface="Wingdings" pitchFamily="2" charset="2"/>
              <a:buNone/>
            </a:pP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Нормативы санитарных и защитных зон.</a:t>
            </a:r>
          </a:p>
          <a:p>
            <a:pPr marL="0" indent="0">
              <a:buFont typeface="Wingdings" pitchFamily="2" charset="2"/>
              <a:buNone/>
            </a:pP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57108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4.6. Экологическая сертификация </a:t>
            </a:r>
          </a:p>
        </p:txBody>
      </p:sp>
      <p:sp>
        <p:nvSpPr>
          <p:cNvPr id="37890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2588" cy="487362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деятельность по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подтверждению соответствия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объектов оценки соответствия требованиям нормативных правовых актов, в том числе технических нормативных правовых актов, в области охраны окружающей среды.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Проведение экологической сертификации в РБ регламентируется законом «Об оценке соответствия требованиям технических нормативных правовых актов в области технического нормирования и стандартизации» и законом РБ «Об охране окружающей среды».</a:t>
            </a:r>
          </a:p>
        </p:txBody>
      </p:sp>
    </p:spTree>
    <p:extLst>
      <p:ext uri="{BB962C8B-B14F-4D97-AF65-F5344CB8AC3E}">
        <p14:creationId xmlns:p14="http://schemas.microsoft.com/office/powerpoint/2010/main" val="10181551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4.7. Цели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объекты экологической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сертификации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6688" cy="4873625"/>
          </a:xfrm>
        </p:spPr>
        <p:txBody>
          <a:bodyPr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экологической сертификации: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обеспечение экологически безопасного осуществления хозяйственной и иной деятельности, подтверждение соответствия требованиям законодательства, а также содействие и повышение конкурентоспособности отечественной продукции.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Объекты экологической сертификации: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объекты природной среды и природные ресурсы;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отходы производства и потребления;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технологические процессы;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услуги, направленные на обеспечение экологической безопасности и предупреждение вреда окружающей природной среде;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товарная продукция.</a:t>
            </a:r>
          </a:p>
        </p:txBody>
      </p:sp>
    </p:spTree>
    <p:extLst>
      <p:ext uri="{BB962C8B-B14F-4D97-AF65-F5344CB8AC3E}">
        <p14:creationId xmlns:p14="http://schemas.microsoft.com/office/powerpoint/2010/main" val="13868976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35416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Экологическое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лицензирование, экологическая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паспортизация, экологический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аудит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34481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391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1.2.Принципы современной экологической политики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3644900"/>
            <a:ext cx="8406705" cy="2927350"/>
          </a:xfrm>
        </p:spPr>
        <p:txBody>
          <a:bodyPr rtlCol="0">
            <a:normAutofit fontScale="77500" lnSpcReduction="20000"/>
          </a:bodyPr>
          <a:lstStyle/>
          <a:p>
            <a:pPr marL="118872" indent="0" fontAlgn="auto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1. Слабая устойчивость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снижение уровня общественного благосостояния </a:t>
            </a:r>
            <a:r>
              <a:rPr lang="ru-RU" sz="3400" b="1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 долгосрочной  перспективе</a:t>
            </a:r>
          </a:p>
          <a:p>
            <a:pPr marL="118872" indent="0" fontAlgn="auto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2.Сильная устойчивость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поддержания запасов ПР :</a:t>
            </a:r>
            <a:endParaRPr lang="ru-RU" sz="3400" b="1" i="1" dirty="0">
              <a:latin typeface="Times New Roman" pitchFamily="18" charset="0"/>
              <a:cs typeface="Times New Roman" pitchFamily="18" charset="0"/>
            </a:endParaRPr>
          </a:p>
          <a:p>
            <a:pPr marL="118872" indent="0" fontAlgn="auto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а)сырьевые не </a:t>
            </a:r>
            <a:r>
              <a:rPr lang="ru-RU" sz="3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возобновимые</a:t>
            </a:r>
            <a:r>
              <a:rPr lang="ru-RU" sz="3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природные ресурсы;</a:t>
            </a:r>
            <a:endParaRPr lang="ru-RU" sz="3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8872" indent="0" fontAlgn="auto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б)</a:t>
            </a:r>
            <a:r>
              <a:rPr lang="ru-RU" sz="3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возобновимые</a:t>
            </a:r>
            <a:r>
              <a:rPr lang="ru-RU" sz="3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исчерпаемые</a:t>
            </a:r>
            <a:r>
              <a:rPr lang="ru-RU" sz="3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природные ресурсы; </a:t>
            </a:r>
          </a:p>
          <a:p>
            <a:pPr marL="118872" indent="0" fontAlgn="auto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в)представляемые ОС экологические услуги.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43427486"/>
              </p:ext>
            </p:extLst>
          </p:nvPr>
        </p:nvGraphicFramePr>
        <p:xfrm>
          <a:off x="571472" y="1571612"/>
          <a:ext cx="8358246" cy="1929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03347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5.1.Экологическое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лицензирование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613" cy="487362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Экологическое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лицензирование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выдача разрешений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лицензий или других разрешительных документов)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 природопользование или на осуществление других хозяйственных работ специально уполномоченными на то государственными органами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Лицензирование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области охраны окружающей среды осуществляется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специально уполномоченными республиканскими органами государственного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управления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Декрет Президента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Республики Беларусь от 14.07.2003 г. № 17 , которым утверждено Положение о лицензировании отдельных видов деятельности. Среди прочих в нем приведены виды деятельности, имеющие отношение к экологической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сфере).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9730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5.2. ЭКОЛОГИЧЕСКИЙ ПАСПОРТ</a:t>
            </a:r>
            <a:r>
              <a:rPr lang="en-US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b="1" cap="none" dirty="0" smtClean="0">
              <a:solidFill>
                <a:schemeClr val="tx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содержит  сведения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об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использовании предприятием природных и вторичных ресурсов, </a:t>
            </a: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влиянии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его хозяйственной и иной деятельности на окружающую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среду;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2. предназначен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определения соответствия уровня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технологий ,  которые обеспечивают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сокращение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объемов выбросов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загрязняющих веществ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ОС 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уменьшение образования отходов, рациональное использование природных ресурсов и энергии.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Методы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эффективны в обеспечении нормативов качества окружающей среды при условии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экономической целесообразности и технической возможности их применения. </a:t>
            </a:r>
          </a:p>
        </p:txBody>
      </p:sp>
    </p:spTree>
    <p:extLst>
      <p:ext uri="{BB962C8B-B14F-4D97-AF65-F5344CB8AC3E}">
        <p14:creationId xmlns:p14="http://schemas.microsoft.com/office/powerpoint/2010/main" val="35912817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5.3. Экологический аудит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Экологический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аудит-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независимая, комплексная, документированная проверка и оценка соблюдения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субъектом хозяйственной деятельности требований в области охраны окружающей среды и подготовка рекомендаций по улучшению такой деятельности.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2. Экологический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аудит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нацелен на определение существующих или потенциальных проблем,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связанных с воздействием хозяйствующих субъектов на окружающую среду, и выработку мер по их решению.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3. Экологический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аудит может быть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добровольным и обязательным.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4546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5.4. Процедура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экологического аудита </a:t>
            </a:r>
          </a:p>
        </p:txBody>
      </p:sp>
      <p:sp>
        <p:nvSpPr>
          <p:cNvPr id="40962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147050" cy="5061049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 Участвуют 3 стороны: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инициатор (клиент, заказчик), аудитор (аудиторская фирма)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проверяемый объект.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2. Результат -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экономия финансовых средств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за счет более рационального ведения природопользования и соблюдений предписаний экологических требований.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3. Экологический аудит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дает ответа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на вопрос, каким образом компания может усовершенствовать свою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экологическую программу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, а лишь указывает на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выявленные недостатки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природоохранной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303972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1.3.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Экологическая политика предприятия </a:t>
            </a:r>
          </a:p>
        </p:txBody>
      </p:sp>
      <p:sp>
        <p:nvSpPr>
          <p:cNvPr id="22530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5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а)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система принципов и правил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, декларируемых менеджментом  с целью эффективного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управления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экологической сферой предприятия.;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б) экологическую политику предприятия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определяет его высшее руководство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(топ-менеджеры);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в) наличие экологической стратегии является ключевым элементом  перспективы организации, 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фактором устойчивого и конкурентоспособного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развития предприятия</a:t>
            </a:r>
          </a:p>
        </p:txBody>
      </p:sp>
    </p:spTree>
    <p:extLst>
      <p:ext uri="{BB962C8B-B14F-4D97-AF65-F5344CB8AC3E}">
        <p14:creationId xmlns:p14="http://schemas.microsoft.com/office/powerpoint/2010/main" val="3199447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1.4.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природопользованием </a:t>
            </a:r>
          </a:p>
        </p:txBody>
      </p:sp>
      <p:sp>
        <p:nvSpPr>
          <p:cNvPr id="25602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   деятельность государства по </a:t>
            </a:r>
            <a:r>
              <a:rPr lang="ru-RU" sz="2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организации рационального</a:t>
            </a: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использования и воспроизводства природных ресурсов, охраны окружающей среды, а также по </a:t>
            </a:r>
            <a:r>
              <a:rPr lang="ru-RU" sz="2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обеспечению режима законности </a:t>
            </a: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в эколого-экономических отношениях.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 управления природопользованием:  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        1. функции;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         2. методы;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         3.организационные структуры (органы управления).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99412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1.5. </a:t>
            </a:r>
            <a:r>
              <a:rPr lang="ru-RU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управления природопользованием 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218488" cy="5060950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виды 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деятельности, воздействующие </a:t>
            </a:r>
            <a:endParaRPr lang="ru-RU" sz="2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на 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эколого-экономические отношения: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♦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нормотворчество и законодательная инициатива в области охраны окружающей среды и природопользования;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♦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учет природных объектов и ведение природных кадастров;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♦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осуществление мониторинга окружающей среды;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♦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экологический контроль, экспертизы и аудит;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♦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эколого-экономическое прогнозирование и планирование;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♦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экономическое стимулирование природоохранной деятельности;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♦ разрешение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споров о праве пользования природных ресурсов, применение санкций за нарушение природоохранного законодательства.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1.6.Административно-командные методы управления природопользованием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27650" name="Содержимое 1"/>
          <p:cNvSpPr>
            <a:spLocks noGrp="1"/>
          </p:cNvSpPr>
          <p:nvPr>
            <p:ph idx="1"/>
          </p:nvPr>
        </p:nvSpPr>
        <p:spPr>
          <a:xfrm>
            <a:off x="395288" y="1600200"/>
            <a:ext cx="8137525" cy="4873625"/>
          </a:xfrm>
        </p:spPr>
        <p:txBody>
          <a:bodyPr/>
          <a:lstStyle/>
          <a:p>
            <a:pPr marL="117475" indent="0">
              <a:spcBef>
                <a:spcPct val="0"/>
              </a:spcBef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1.Экологическое и природно-ресурсное законодательство,  экологические требования в общем законодательстве.</a:t>
            </a:r>
          </a:p>
          <a:p>
            <a:pPr marL="117475" indent="0">
              <a:spcBef>
                <a:spcPct val="0"/>
              </a:spcBef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2. Экологический мониторинг.</a:t>
            </a:r>
          </a:p>
          <a:p>
            <a:pPr marL="117475" indent="0">
              <a:spcBef>
                <a:spcPct val="0"/>
              </a:spcBef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3. Экологические стандарты и нормативы:</a:t>
            </a:r>
          </a:p>
          <a:p>
            <a:pPr marL="117475" indent="0">
              <a:spcBef>
                <a:spcPct val="0"/>
              </a:spcBef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4.Экологическое лицензирование хозяйственной деятельности</a:t>
            </a:r>
          </a:p>
          <a:p>
            <a:pPr marL="117475" indent="0">
              <a:spcBef>
                <a:spcPct val="0"/>
              </a:spcBef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5.Экологическая сертификация (маркировка).</a:t>
            </a:r>
          </a:p>
          <a:p>
            <a:pPr marL="117475" indent="0">
              <a:spcBef>
                <a:spcPct val="0"/>
              </a:spcBef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6. Оценка воздействия на окружающую среду и экологическая экспертиза проектов.</a:t>
            </a:r>
          </a:p>
          <a:p>
            <a:pPr marL="117475" indent="0">
              <a:spcBef>
                <a:spcPct val="0"/>
              </a:spcBef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7. Экологические и ресурсные целевые программы.</a:t>
            </a:r>
          </a:p>
          <a:p>
            <a:pPr marL="117475" indent="0">
              <a:spcBef>
                <a:spcPct val="0"/>
              </a:spcBef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8. Экологический аудит.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1.7.Административно-командные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управления природопользованием 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12875"/>
            <a:ext cx="8075613" cy="5060950"/>
          </a:xfrm>
        </p:spPr>
        <p:txBody>
          <a:bodyPr rtlCol="0">
            <a:normAutofit/>
          </a:bodyPr>
          <a:lstStyle/>
          <a:p>
            <a:pPr marL="118872" indent="0" fontAlgn="auto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Сильные стороны:</a:t>
            </a:r>
          </a:p>
          <a:p>
            <a:pPr marL="118872" indent="0" fontAlgn="auto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а) установленные экологические критерии являются эффективным  средством достижения необходимого качества ОС;</a:t>
            </a:r>
          </a:p>
          <a:p>
            <a:pPr marL="118872" indent="0" fontAlgn="auto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б)обеспечивают удобство для контроля со стороны органов экологического управления.</a:t>
            </a:r>
          </a:p>
          <a:p>
            <a:pPr marL="118872" indent="0" fontAlgn="auto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Слабые стороны:</a:t>
            </a:r>
          </a:p>
          <a:p>
            <a:pPr marL="118872" indent="0" fontAlgn="auto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а) не эффективны в  стимулировании инноваций и достижении более высоких, чем поставленные, экологических показателей;</a:t>
            </a:r>
          </a:p>
          <a:p>
            <a:pPr marL="118872" indent="0" fontAlgn="auto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б) не позволяют  предприятиям возможности гибко реагировать на различные ситуации и творчески относится к своим экологическим обязательствам.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539</TotalTime>
  <Words>2262</Words>
  <Application>Microsoft Office PowerPoint</Application>
  <PresentationFormat>Экран (4:3)</PresentationFormat>
  <Paragraphs>232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Эркер</vt:lpstr>
      <vt:lpstr>Лекция 11.Управление природопользованием. Экологический менеджмент. </vt:lpstr>
      <vt:lpstr>2.  Управление природопользованием: сущность, методы, функции</vt:lpstr>
      <vt:lpstr>Презентация PowerPoint</vt:lpstr>
      <vt:lpstr>1.2.Принципы современной экологической политики</vt:lpstr>
      <vt:lpstr>1.3. Экологическая политика предприятия </vt:lpstr>
      <vt:lpstr>1.4. Управление природопользованием </vt:lpstr>
      <vt:lpstr>1.5. Функции управления природопользованием </vt:lpstr>
      <vt:lpstr>1.6.Административно-командные методы управления природопользованием </vt:lpstr>
      <vt:lpstr>1.7.Административно-командные методы управления природопользованием </vt:lpstr>
      <vt:lpstr>1.8.Экономические методы управления (финансово-кредитные)</vt:lpstr>
      <vt:lpstr>1.9.Экономические методы управления (рыночно-ориентированные)</vt:lpstr>
      <vt:lpstr>1.10.Экономические методы управления (преимущества)</vt:lpstr>
      <vt:lpstr>2.Правовые основы и правовое обеспечение государственного экологического управления</vt:lpstr>
      <vt:lpstr>2.1. Нормы экологического права </vt:lpstr>
      <vt:lpstr>2.2. Системный блок законов в сфере природопользования и охраны окружающей среды</vt:lpstr>
      <vt:lpstr>2.3. Ресурсно-средовой  блок законов в сфере природопользования и охраны окружающей среды</vt:lpstr>
      <vt:lpstr>2.4. Блок законов экологической безопасности в сфере природопользования и охраны окружающей среды</vt:lpstr>
      <vt:lpstr>2.5.Функции органов управления природопользованием в РБ</vt:lpstr>
      <vt:lpstr> 2.6.Органы общей компетенции ( общее руководство)</vt:lpstr>
      <vt:lpstr>2.7.Органы специальной  компетенции ( специальное  руководство)</vt:lpstr>
      <vt:lpstr>2.8. Контроль за правовым обеспечением экологического управления </vt:lpstr>
      <vt:lpstr>3. Экологический менеджмент как система управления природоохранной деятельностью предприятия </vt:lpstr>
      <vt:lpstr>3.1. Эколого-экономическая  система на микроуровне </vt:lpstr>
      <vt:lpstr>3.2.МЕХАНИЗМ ПРЕДОТВРАЩЕНИЯ НЕГАТИВНОГО ВЛИЯНИЯ НА ЭКОЛОГИЧЕСКУЮ ПОДСИСТЕМУ  </vt:lpstr>
      <vt:lpstr>3.4. Основные критерии оптимизации эколого-экономических систем</vt:lpstr>
      <vt:lpstr>3.5.Понятие экологического менеджмента</vt:lpstr>
      <vt:lpstr>3.6. Задачи экологического менеджмента</vt:lpstr>
      <vt:lpstr>3.7.Принципы  экологического менеджмента</vt:lpstr>
      <vt:lpstr>Презентация PowerPoint</vt:lpstr>
      <vt:lpstr>4.Нормирование и стандартизация в области охраны окружающей среды.</vt:lpstr>
      <vt:lpstr>4.1. Лимитирование ,  как механизм экологического нормирования </vt:lpstr>
      <vt:lpstr>Экологическая стандартизация и сертификация  </vt:lpstr>
      <vt:lpstr>4.3. Экологическое нормирование</vt:lpstr>
      <vt:lpstr>4.4. Экологические нормативы</vt:lpstr>
      <vt:lpstr>4.5. система экологических нормативов и стандартов </vt:lpstr>
      <vt:lpstr>4.6. система экологических нормативов и стандартов </vt:lpstr>
      <vt:lpstr>4.6. Экологическая сертификация </vt:lpstr>
      <vt:lpstr>4.7. Цели и объекты экологической сертификации</vt:lpstr>
      <vt:lpstr>5. Экологическое лицензирование, экологическая паспортизация, экологический аудит</vt:lpstr>
      <vt:lpstr>5.1.Экологическое лицензирование</vt:lpstr>
      <vt:lpstr>5.2. ЭКОЛОГИЧЕСКИЙ ПАСПОРТ       </vt:lpstr>
      <vt:lpstr>5.3. Экологический аудит </vt:lpstr>
      <vt:lpstr>5.4. Процедура экологического аудита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10.Управление природопользованием</dc:title>
  <dc:creator>User</dc:creator>
  <cp:lastModifiedBy>User</cp:lastModifiedBy>
  <cp:revision>37</cp:revision>
  <dcterms:created xsi:type="dcterms:W3CDTF">2018-11-03T06:20:10Z</dcterms:created>
  <dcterms:modified xsi:type="dcterms:W3CDTF">2019-04-28T04:57:18Z</dcterms:modified>
</cp:coreProperties>
</file>